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804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685800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2AB4D2"/>
                </a:solidFill>
                <a:latin typeface="Aptos"/>
              </a:defRPr>
            </a:pPr>
            <a:r>
              <a:t>A DEVELOPER'S WORKING MANUAL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8046720" cy="14173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3400" b="1">
                <a:solidFill>
                  <a:srgbClr val="FFFFFF"/>
                </a:solidFill>
                <a:latin typeface="Aptos"/>
              </a:defRPr>
            </a:pPr>
            <a:r>
              <a:t>SHOPPING MALL</a:t>
            </a:r>
          </a:p>
          <a:p>
            <a:pPr>
              <a:spcAft>
                <a:spcPts val="400"/>
              </a:spcAft>
              <a:defRPr sz="3400" b="1">
                <a:solidFill>
                  <a:srgbClr val="FFFFFF"/>
                </a:solidFill>
                <a:latin typeface="Aptos"/>
              </a:defRPr>
            </a:pPr>
            <a:r>
              <a:t>DEVELOPMENT BLUEPRINT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154680"/>
            <a:ext cx="7498079" cy="5486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2300" b="1">
                <a:solidFill>
                  <a:srgbClr val="CDE6F0"/>
                </a:solidFill>
                <a:latin typeface="Aptos"/>
              </a:defRPr>
            </a:pPr>
            <a:r>
              <a:t>From Groundbreaking to Grand Opening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3977639"/>
            <a:ext cx="7132320" cy="10058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600" b="0">
                <a:solidFill>
                  <a:srgbClr val="FFFFFF"/>
                </a:solidFill>
                <a:latin typeface="Aptos"/>
              </a:defRPr>
            </a:pPr>
            <a:r>
              <a:t>A practical, end-to-end roadmap covering feasibility, land, design, statutory approvals, construction, leasing, operational readiness and commercial launch.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0" y="2971800"/>
            <a:ext cx="640080" cy="182880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006840" y="2057400"/>
            <a:ext cx="777240" cy="274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921240" y="2606040"/>
            <a:ext cx="731520" cy="2194560"/>
          </a:xfrm>
          <a:prstGeom prst="rect">
            <a:avLst/>
          </a:prstGeom>
          <a:solidFill>
            <a:srgbClr val="E8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789920" y="1600200"/>
            <a:ext cx="685800" cy="3200400"/>
          </a:xfrm>
          <a:prstGeom prst="rect">
            <a:avLst/>
          </a:prstGeom>
          <a:solidFill>
            <a:srgbClr val="D2E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60" y="6172200"/>
            <a:ext cx="1005840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900" b="1">
                <a:solidFill>
                  <a:srgbClr val="B4CDDC"/>
                </a:solidFill>
                <a:latin typeface="Aptos"/>
              </a:defRPr>
            </a:pPr>
            <a:r>
              <a:t>INDIA  |  INDICATIVE PROJECT FRAMEWORK  |  LOCAL VALIDATION REQUIRED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069848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0C2748"/>
                </a:solidFill>
                <a:latin typeface="Aptos"/>
              </a:defRPr>
            </a:pPr>
            <a:r>
              <a:t>What this blueprint is designed to 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768096"/>
            <a:ext cx="107899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667582"/>
                </a:solidFill>
                <a:latin typeface="Aptos"/>
              </a:defRPr>
            </a:pPr>
            <a:r>
              <a:t>A practical guide to the decisions, approvals and hand-offs that shape a mall project.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0352" y="1170432"/>
            <a:ext cx="777240" cy="4572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509760" y="274320"/>
            <a:ext cx="210312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OVERVIEW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537960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800" b="0">
                <a:solidFill>
                  <a:srgbClr val="667582"/>
                </a:solidFill>
                <a:latin typeface="Aptos"/>
              </a:defRPr>
            </a:pPr>
            <a:r>
              <a:t>SHOPPING MALL DEVELOPMENT BLUEPRINT  |  INDIA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463040"/>
            <a:ext cx="3520440" cy="320040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94360" y="1463040"/>
            <a:ext cx="64008" cy="320040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58952" y="1572768"/>
            <a:ext cx="32461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A developer's roadmap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1965960"/>
            <a:ext cx="3227832" cy="2606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Translate an idea into a deliverable project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Sequence decisions and workstreams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Connect development, leasing and operations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463040"/>
            <a:ext cx="3520440" cy="320040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343400" y="1463040"/>
            <a:ext cx="64008" cy="3200400"/>
          </a:xfrm>
          <a:prstGeom prst="rect">
            <a:avLst/>
          </a:prstGeom>
          <a:solidFill>
            <a:srgbClr val="E8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07992" y="1572768"/>
            <a:ext cx="32461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A control framework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98848" y="1965960"/>
            <a:ext cx="3227832" cy="2606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Identify approvals and responsible authorities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Track time, cost, risks and dependencies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Create stage-gates before moving forward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92440" y="1463040"/>
            <a:ext cx="3520440" cy="320040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92440" y="1463040"/>
            <a:ext cx="64008" cy="3200400"/>
          </a:xfrm>
          <a:prstGeom prst="rect">
            <a:avLst/>
          </a:prstGeom>
          <a:solidFill>
            <a:srgbClr val="428E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57031" y="1572768"/>
            <a:ext cx="32461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A commercial plan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47888" y="1965960"/>
            <a:ext cx="3227832" cy="2606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Start leasing at the right stage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Coordinate tenant requirements with design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Prepare the mall for safe, legal opening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5074920"/>
            <a:ext cx="10515600" cy="7772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900" b="1">
                <a:solidFill>
                  <a:srgbClr val="0C2748"/>
                </a:solidFill>
                <a:latin typeface="Aptos"/>
              </a:defRPr>
            </a:pPr>
            <a:r>
              <a:t>A shopping mall is not simply a building project. It is an integrated real-estate, retail, infrastructure and operating business that must be planned as one coordinated programme.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069848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0C2748"/>
                </a:solidFill>
                <a:latin typeface="Aptos"/>
              </a:defRPr>
            </a:pPr>
            <a:r>
              <a:t>The complete development journey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768096"/>
            <a:ext cx="107899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667582"/>
                </a:solidFill>
                <a:latin typeface="Aptos"/>
              </a:defRPr>
            </a:pPr>
            <a:r>
              <a:t>Eleven connected stages; several workstreams deliberately run in parallel.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0352" y="1170432"/>
            <a:ext cx="777240" cy="4572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509760" y="274320"/>
            <a:ext cx="210312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LIFECYCLE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537960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800" b="0">
                <a:solidFill>
                  <a:srgbClr val="667582"/>
                </a:solidFill>
                <a:latin typeface="Aptos"/>
              </a:defRPr>
            </a:pPr>
            <a:r>
              <a:t>SHOPPING MALL DEVELOPMENT BLUEPRINT  |  INDIA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508760"/>
            <a:ext cx="2606040" cy="114300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02920" y="1508760"/>
            <a:ext cx="64008" cy="114300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67512" y="1618488"/>
            <a:ext cx="23317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01  Concept &amp; feasibility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2011680"/>
            <a:ext cx="2313432" cy="5486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22303E"/>
                </a:solidFill>
                <a:latin typeface="Aptos"/>
              </a:defRPr>
            </a:pPr>
            <a:r>
              <a:t>•  Indicative month 0–3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83280" y="1508760"/>
            <a:ext cx="2606040" cy="114300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383280" y="1508760"/>
            <a:ext cx="64008" cy="1143000"/>
          </a:xfrm>
          <a:prstGeom prst="rect">
            <a:avLst/>
          </a:prstGeom>
          <a:solidFill>
            <a:srgbClr val="428E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547872" y="1618488"/>
            <a:ext cx="23317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02  Land &amp; due diligence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38728" y="2011680"/>
            <a:ext cx="2313432" cy="5486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22303E"/>
                </a:solidFill>
                <a:latin typeface="Aptos"/>
              </a:defRPr>
            </a:pPr>
            <a:r>
              <a:t>•  Indicative month 1–6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1508760"/>
            <a:ext cx="2606040" cy="114300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263640" y="1508760"/>
            <a:ext cx="64008" cy="1143000"/>
          </a:xfrm>
          <a:prstGeom prst="rect">
            <a:avLst/>
          </a:prstGeom>
          <a:solidFill>
            <a:srgbClr val="E8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28231" y="1618488"/>
            <a:ext cx="23317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03  Financial structuring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19088" y="2011680"/>
            <a:ext cx="2313432" cy="5486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22303E"/>
                </a:solidFill>
                <a:latin typeface="Aptos"/>
              </a:defRPr>
            </a:pPr>
            <a:r>
              <a:t>•  Indicative month 3–8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0" y="1508760"/>
            <a:ext cx="2606040" cy="114300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9144000" y="1508760"/>
            <a:ext cx="64008" cy="1143000"/>
          </a:xfrm>
          <a:prstGeom prst="rect">
            <a:avLst/>
          </a:prstGeom>
          <a:solidFill>
            <a:srgbClr val="1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308592" y="1618488"/>
            <a:ext cx="23317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04  Design &amp; planning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99448" y="2011680"/>
            <a:ext cx="2313432" cy="5486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22303E"/>
                </a:solidFill>
                <a:latin typeface="Aptos"/>
              </a:defRPr>
            </a:pPr>
            <a:r>
              <a:t>•  Indicative month 3–10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02920" y="2926080"/>
            <a:ext cx="2606040" cy="114300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502920" y="2926080"/>
            <a:ext cx="64008" cy="114300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67512" y="3035808"/>
            <a:ext cx="23317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05  Approvals &amp; clearances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368" y="3429000"/>
            <a:ext cx="2313432" cy="5486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22303E"/>
                </a:solidFill>
                <a:latin typeface="Aptos"/>
              </a:defRPr>
            </a:pPr>
            <a:r>
              <a:t>•  Indicative month 5–14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383280" y="2926080"/>
            <a:ext cx="2606040" cy="114300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3383280" y="2926080"/>
            <a:ext cx="64008" cy="1143000"/>
          </a:xfrm>
          <a:prstGeom prst="rect">
            <a:avLst/>
          </a:prstGeom>
          <a:solidFill>
            <a:srgbClr val="428E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3547872" y="3035808"/>
            <a:ext cx="23317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06  Pre-construction &amp; tendering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38728" y="3429000"/>
            <a:ext cx="2313432" cy="5486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22303E"/>
                </a:solidFill>
                <a:latin typeface="Aptos"/>
              </a:defRPr>
            </a:pPr>
            <a:r>
              <a:t>•  Indicative month 10–15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263640" y="2926080"/>
            <a:ext cx="2606040" cy="114300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6263640" y="2926080"/>
            <a:ext cx="64008" cy="1143000"/>
          </a:xfrm>
          <a:prstGeom prst="rect">
            <a:avLst/>
          </a:prstGeom>
          <a:solidFill>
            <a:srgbClr val="E8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428231" y="3035808"/>
            <a:ext cx="23317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07  Construction &amp; execution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19088" y="3429000"/>
            <a:ext cx="2313432" cy="5486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22303E"/>
                </a:solidFill>
                <a:latin typeface="Aptos"/>
              </a:defRPr>
            </a:pPr>
            <a:r>
              <a:t>•  Indicative month 14–32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144000" y="2926080"/>
            <a:ext cx="2606040" cy="114300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9144000" y="2926080"/>
            <a:ext cx="64008" cy="1143000"/>
          </a:xfrm>
          <a:prstGeom prst="rect">
            <a:avLst/>
          </a:prstGeom>
          <a:solidFill>
            <a:srgbClr val="1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9308592" y="3035808"/>
            <a:ext cx="23317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08  Leasing &amp; commercialisation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299448" y="3429000"/>
            <a:ext cx="2313432" cy="5486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22303E"/>
                </a:solidFill>
                <a:latin typeface="Aptos"/>
              </a:defRPr>
            </a:pPr>
            <a:r>
              <a:t>•  Indicative month 6–34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02920" y="4343400"/>
            <a:ext cx="2606040" cy="114300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502920" y="4343400"/>
            <a:ext cx="64008" cy="114300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67512" y="4453128"/>
            <a:ext cx="23317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09  Fit-outs &amp; pre-opening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8368" y="4846320"/>
            <a:ext cx="2313432" cy="5486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22303E"/>
                </a:solidFill>
                <a:latin typeface="Aptos"/>
              </a:defRPr>
            </a:pPr>
            <a:r>
              <a:t>•  Indicative month 30–39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383280" y="4343400"/>
            <a:ext cx="2606040" cy="114300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3383280" y="4343400"/>
            <a:ext cx="64008" cy="1143000"/>
          </a:xfrm>
          <a:prstGeom prst="rect">
            <a:avLst/>
          </a:prstGeom>
          <a:solidFill>
            <a:srgbClr val="428E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3547872" y="4453128"/>
            <a:ext cx="23317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10  Final approvals &amp; occupancy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538728" y="4846320"/>
            <a:ext cx="2313432" cy="5486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22303E"/>
                </a:solidFill>
                <a:latin typeface="Aptos"/>
              </a:defRPr>
            </a:pPr>
            <a:r>
              <a:t>•  Indicative month 35–40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263640" y="4343400"/>
            <a:ext cx="2606040" cy="114300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6263640" y="4343400"/>
            <a:ext cx="64008" cy="1143000"/>
          </a:xfrm>
          <a:prstGeom prst="rect">
            <a:avLst/>
          </a:prstGeom>
          <a:solidFill>
            <a:srgbClr val="E8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6428231" y="4453128"/>
            <a:ext cx="23317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11  Launch &amp; operations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19088" y="4846320"/>
            <a:ext cx="2313432" cy="5486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22303E"/>
                </a:solidFill>
                <a:latin typeface="Aptos"/>
              </a:defRPr>
            </a:pPr>
            <a:r>
              <a:t>•  Indicative month 39–42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31520" y="5989320"/>
            <a:ext cx="10515600" cy="2743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667582"/>
                </a:solidFill>
                <a:latin typeface="Aptos"/>
              </a:defRPr>
            </a:pPr>
            <a:r>
              <a:t>Typical overall duration: approximately 36–48 months, depending on site, scale, approvals, financing and market conditions.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069848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0C2748"/>
                </a:solidFill>
                <a:latin typeface="Aptos"/>
              </a:defRPr>
            </a:pPr>
            <a:r>
              <a:t>Indicative master project timeline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768096"/>
            <a:ext cx="107899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667582"/>
                </a:solidFill>
                <a:latin typeface="Aptos"/>
              </a:defRPr>
            </a:pPr>
            <a:r>
              <a:t>Overlapping workstreams are essential to delivering a mall efficiently.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0352" y="1170432"/>
            <a:ext cx="777240" cy="4572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509760" y="274320"/>
            <a:ext cx="210312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TIMELINE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537960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800" b="0">
                <a:solidFill>
                  <a:srgbClr val="667582"/>
                </a:solidFill>
                <a:latin typeface="Aptos"/>
              </a:defRPr>
            </a:pPr>
            <a:r>
              <a:t>SHOPPING MALL DEVELOPMENT BLUEPRINT  |  INDIA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90672" y="1353312"/>
            <a:ext cx="365760" cy="201168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ctr">
              <a:spcAft>
                <a:spcPts val="400"/>
              </a:spcAft>
              <a:defRPr sz="900" b="0">
                <a:solidFill>
                  <a:srgbClr val="667582"/>
                </a:solidFill>
                <a:latin typeface="Aptos"/>
              </a:defRPr>
            </a:pPr>
            <a:r>
              <a:t>0</a:t>
            </a:r>
          </a:p>
        </p:txBody>
      </p:sp>
      <p:sp>
        <p:nvSpPr>
          <p:cNvPr id="9" name="Rectangle 8"/>
          <p:cNvSpPr/>
          <p:nvPr/>
        </p:nvSpPr>
        <p:spPr>
          <a:xfrm>
            <a:off x="3200400" y="1627632"/>
            <a:ext cx="10972" cy="4206240"/>
          </a:xfrm>
          <a:prstGeom prst="rect">
            <a:avLst/>
          </a:prstGeom>
          <a:solidFill>
            <a:srgbClr val="E1E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220609" y="1353312"/>
            <a:ext cx="365760" cy="201168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ctr">
              <a:spcAft>
                <a:spcPts val="400"/>
              </a:spcAft>
              <a:defRPr sz="900" b="0">
                <a:solidFill>
                  <a:srgbClr val="667582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30337" y="1627632"/>
            <a:ext cx="10972" cy="4206240"/>
          </a:xfrm>
          <a:prstGeom prst="rect">
            <a:avLst/>
          </a:prstGeom>
          <a:solidFill>
            <a:srgbClr val="E1E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350546" y="1353312"/>
            <a:ext cx="365760" cy="201168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ctr">
              <a:spcAft>
                <a:spcPts val="400"/>
              </a:spcAft>
              <a:defRPr sz="900" b="0">
                <a:solidFill>
                  <a:srgbClr val="667582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60274" y="1627632"/>
            <a:ext cx="10972" cy="4206240"/>
          </a:xfrm>
          <a:prstGeom prst="rect">
            <a:avLst/>
          </a:prstGeom>
          <a:solidFill>
            <a:srgbClr val="E1E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80483" y="1353312"/>
            <a:ext cx="365760" cy="201168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ctr">
              <a:spcAft>
                <a:spcPts val="400"/>
              </a:spcAft>
              <a:defRPr sz="900" b="0">
                <a:solidFill>
                  <a:srgbClr val="667582"/>
                </a:solidFill>
                <a:latin typeface="Aptos"/>
              </a:defRPr>
            </a:pPr>
            <a:r>
              <a:t>18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90211" y="1627632"/>
            <a:ext cx="10972" cy="4206240"/>
          </a:xfrm>
          <a:prstGeom prst="rect">
            <a:avLst/>
          </a:prstGeom>
          <a:solidFill>
            <a:srgbClr val="E1E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610420" y="1353312"/>
            <a:ext cx="365760" cy="201168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ctr">
              <a:spcAft>
                <a:spcPts val="400"/>
              </a:spcAft>
              <a:defRPr sz="900" b="0">
                <a:solidFill>
                  <a:srgbClr val="667582"/>
                </a:solidFill>
                <a:latin typeface="Aptos"/>
              </a:defRPr>
            </a:pPr>
            <a:r>
              <a:t>24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20148" y="1627632"/>
            <a:ext cx="10972" cy="4206240"/>
          </a:xfrm>
          <a:prstGeom prst="rect">
            <a:avLst/>
          </a:prstGeom>
          <a:solidFill>
            <a:srgbClr val="E1E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740357" y="1353312"/>
            <a:ext cx="365760" cy="201168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ctr">
              <a:spcAft>
                <a:spcPts val="400"/>
              </a:spcAft>
              <a:defRPr sz="900" b="0">
                <a:solidFill>
                  <a:srgbClr val="667582"/>
                </a:solidFill>
                <a:latin typeface="Aptos"/>
              </a:defRPr>
            </a:pPr>
            <a:r>
              <a:t>30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850085" y="1627632"/>
            <a:ext cx="10972" cy="4206240"/>
          </a:xfrm>
          <a:prstGeom prst="rect">
            <a:avLst/>
          </a:prstGeom>
          <a:solidFill>
            <a:srgbClr val="E1E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870294" y="1353312"/>
            <a:ext cx="365760" cy="201168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ctr">
              <a:spcAft>
                <a:spcPts val="400"/>
              </a:spcAft>
              <a:defRPr sz="900" b="0">
                <a:solidFill>
                  <a:srgbClr val="667582"/>
                </a:solidFill>
                <a:latin typeface="Aptos"/>
              </a:defRPr>
            </a:pPr>
            <a:r>
              <a:t>36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980022" y="1627632"/>
            <a:ext cx="10972" cy="4206240"/>
          </a:xfrm>
          <a:prstGeom prst="rect">
            <a:avLst/>
          </a:prstGeom>
          <a:solidFill>
            <a:srgbClr val="E1E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1000232" y="1353312"/>
            <a:ext cx="365760" cy="201168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ctr">
              <a:spcAft>
                <a:spcPts val="400"/>
              </a:spcAft>
              <a:defRPr sz="900" b="0">
                <a:solidFill>
                  <a:srgbClr val="667582"/>
                </a:solidFill>
                <a:latin typeface="Aptos"/>
              </a:defRPr>
            </a:pPr>
            <a:r>
              <a:t>42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1109960" y="1627632"/>
            <a:ext cx="10972" cy="4206240"/>
          </a:xfrm>
          <a:prstGeom prst="rect">
            <a:avLst/>
          </a:prstGeom>
          <a:solidFill>
            <a:srgbClr val="E1E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94360" y="1719072"/>
            <a:ext cx="246888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22303E"/>
                </a:solidFill>
                <a:latin typeface="Aptos"/>
              </a:defRPr>
            </a:pPr>
            <a:r>
              <a:t>Concept &amp; feasibility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200400" y="1737360"/>
            <a:ext cx="564968" cy="201168"/>
          </a:xfrm>
          <a:prstGeom prst="round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94360" y="2089404"/>
            <a:ext cx="246888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22303E"/>
                </a:solidFill>
                <a:latin typeface="Aptos"/>
              </a:defRPr>
            </a:pPr>
            <a:r>
              <a:t>Land &amp; due diligence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388722" y="2107692"/>
            <a:ext cx="941614" cy="201168"/>
          </a:xfrm>
          <a:prstGeom prst="roundRect">
            <a:avLst/>
          </a:prstGeom>
          <a:solidFill>
            <a:srgbClr val="428E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94360" y="2459736"/>
            <a:ext cx="246888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22303E"/>
                </a:solidFill>
                <a:latin typeface="Aptos"/>
              </a:defRPr>
            </a:pPr>
            <a:r>
              <a:t>Financial structuring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765368" y="2478024"/>
            <a:ext cx="941614" cy="201168"/>
          </a:xfrm>
          <a:prstGeom prst="roundRect">
            <a:avLst/>
          </a:prstGeom>
          <a:solidFill>
            <a:srgbClr val="E8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94360" y="2830068"/>
            <a:ext cx="246888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22303E"/>
                </a:solidFill>
                <a:latin typeface="Aptos"/>
              </a:defRPr>
            </a:pPr>
            <a:r>
              <a:t>Design &amp; planning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765368" y="2848356"/>
            <a:ext cx="1318260" cy="201168"/>
          </a:xfrm>
          <a:prstGeom prst="roundRect">
            <a:avLst/>
          </a:prstGeom>
          <a:solidFill>
            <a:srgbClr val="1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594360" y="3200400"/>
            <a:ext cx="246888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22303E"/>
                </a:solidFill>
                <a:latin typeface="Aptos"/>
              </a:defRPr>
            </a:pPr>
            <a:r>
              <a:t>Government approvals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142014" y="3218688"/>
            <a:ext cx="1694905" cy="201168"/>
          </a:xfrm>
          <a:prstGeom prst="round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94360" y="3570732"/>
            <a:ext cx="246888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22303E"/>
                </a:solidFill>
                <a:latin typeface="Aptos"/>
              </a:defRPr>
            </a:pPr>
            <a:r>
              <a:t>Pre-construction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83628" y="3589020"/>
            <a:ext cx="941614" cy="201168"/>
          </a:xfrm>
          <a:prstGeom prst="roundRect">
            <a:avLst/>
          </a:prstGeom>
          <a:solidFill>
            <a:srgbClr val="428E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594360" y="3941064"/>
            <a:ext cx="246888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22303E"/>
                </a:solidFill>
                <a:latin typeface="Aptos"/>
              </a:defRPr>
            </a:pPr>
            <a:r>
              <a:t>Construction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836920" y="3959352"/>
            <a:ext cx="3389811" cy="201168"/>
          </a:xfrm>
          <a:prstGeom prst="roundRect">
            <a:avLst/>
          </a:prstGeom>
          <a:solidFill>
            <a:srgbClr val="E8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594360" y="4311396"/>
            <a:ext cx="246888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22303E"/>
                </a:solidFill>
                <a:latin typeface="Aptos"/>
              </a:defRPr>
            </a:pPr>
            <a:r>
              <a:t>Leasing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330337" y="4329683"/>
            <a:ext cx="5273040" cy="201168"/>
          </a:xfrm>
          <a:prstGeom prst="roundRect">
            <a:avLst/>
          </a:prstGeom>
          <a:solidFill>
            <a:srgbClr val="1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594360" y="4681728"/>
            <a:ext cx="246888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22303E"/>
                </a:solidFill>
                <a:latin typeface="Aptos"/>
              </a:defRPr>
            </a:pPr>
            <a:r>
              <a:t>Fit-outs &amp; pre-opening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850085" y="4700016"/>
            <a:ext cx="1694905" cy="201168"/>
          </a:xfrm>
          <a:prstGeom prst="round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594360" y="5052060"/>
            <a:ext cx="246888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22303E"/>
                </a:solidFill>
                <a:latin typeface="Aptos"/>
              </a:defRPr>
            </a:pPr>
            <a:r>
              <a:t>Final approvals &amp; occupancy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791700" y="5070348"/>
            <a:ext cx="941614" cy="201168"/>
          </a:xfrm>
          <a:prstGeom prst="roundRect">
            <a:avLst/>
          </a:prstGeom>
          <a:solidFill>
            <a:srgbClr val="428E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594360" y="5422392"/>
            <a:ext cx="246888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22303E"/>
                </a:solidFill>
                <a:latin typeface="Aptos"/>
              </a:defRPr>
            </a:pPr>
            <a:r>
              <a:t>Launch &amp; operations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10544991" y="5440680"/>
            <a:ext cx="564968" cy="201168"/>
          </a:xfrm>
          <a:prstGeom prst="roundRect">
            <a:avLst/>
          </a:prstGeom>
          <a:solidFill>
            <a:srgbClr val="E8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85800" y="5989320"/>
            <a:ext cx="1051560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185B91"/>
                </a:solidFill>
                <a:latin typeface="Aptos"/>
              </a:defRPr>
            </a:pPr>
            <a:r>
              <a:t>Leasing begins early and runs in parallel with design and construction; it should not wait for building completion.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069848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0C2748"/>
                </a:solidFill>
                <a:latin typeface="Aptos"/>
              </a:defRPr>
            </a:pPr>
            <a:r>
              <a:t>Stages 1–2 | Concept, feasibility and land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768096"/>
            <a:ext cx="107899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667582"/>
                </a:solidFill>
                <a:latin typeface="Aptos"/>
              </a:defRPr>
            </a:pPr>
            <a:r>
              <a:t>Months 0–6  •  Establish that the project is viable and the site is developable.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0352" y="1170432"/>
            <a:ext cx="777240" cy="4572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509760" y="274320"/>
            <a:ext cx="210312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DEVELOPMENT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537960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800" b="0">
                <a:solidFill>
                  <a:srgbClr val="667582"/>
                </a:solidFill>
                <a:latin typeface="Aptos"/>
              </a:defRPr>
            </a:pPr>
            <a:r>
              <a:t>SHOPPING MALL DEVELOPMENT BLUEPRINT  |  INDIA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463040"/>
            <a:ext cx="5394960" cy="361188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94360" y="1463040"/>
            <a:ext cx="64008" cy="361188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58952" y="1572768"/>
            <a:ext cx="512064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Stage 1 — Concept &amp; feasibility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1965960"/>
            <a:ext cx="5102352" cy="30175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Define positioning and target customer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Study catchment, competition, spending and access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Estimate demand, footfall and retail potential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Set indicative GLA, category mix and project scale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Prepare capex, revenue and return assumptions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99632" y="1463040"/>
            <a:ext cx="5394960" cy="361188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199632" y="1463040"/>
            <a:ext cx="64008" cy="3611880"/>
          </a:xfrm>
          <a:prstGeom prst="rect">
            <a:avLst/>
          </a:prstGeom>
          <a:solidFill>
            <a:srgbClr val="428E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364224" y="1572768"/>
            <a:ext cx="512064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Stage 2 — Land &amp; due diligence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5080" y="1965960"/>
            <a:ext cx="5102352" cy="30175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Verify title, ownership chain, encumbrances and litigation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Confirm zoning, permitted use and conversion requirements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Check FSI/FAR, height, setbacks, access and easements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Review utilities, flood risk and environmental constraints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Obtain legal, survey and development-potential reports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5394960"/>
            <a:ext cx="10515600" cy="4572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BA524C"/>
                </a:solidFill>
                <a:latin typeface="Aptos"/>
              </a:defRPr>
            </a:pPr>
            <a:r>
              <a:t>Stage gate: proceed to major land commitment only when title, land use and development potential are satisfactorily established.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069848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0C2748"/>
                </a:solidFill>
                <a:latin typeface="Aptos"/>
              </a:defRPr>
            </a:pPr>
            <a:r>
              <a:t>Stage 3 | Financial planning and project structuring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768096"/>
            <a:ext cx="107899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667582"/>
                </a:solidFill>
                <a:latin typeface="Aptos"/>
              </a:defRPr>
            </a:pPr>
            <a:r>
              <a:t>Months 3–8  •  Translate the concept into a fundable development plan.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0352" y="1170432"/>
            <a:ext cx="777240" cy="4572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509760" y="274320"/>
            <a:ext cx="210312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DEVELOPMENT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537960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800" b="0">
                <a:solidFill>
                  <a:srgbClr val="667582"/>
                </a:solidFill>
                <a:latin typeface="Aptos"/>
              </a:defRPr>
            </a:pPr>
            <a:r>
              <a:t>SHOPPING MALL DEVELOPMENT BLUEPRINT  |  INDIA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463040"/>
            <a:ext cx="3520440" cy="347472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94360" y="1463040"/>
            <a:ext cx="64008" cy="347472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58952" y="1572768"/>
            <a:ext cx="32461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Build the project cost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1965960"/>
            <a:ext cx="3227832" cy="288036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Land and transaction costs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Construction and infrastructure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Professional and statutory fees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Finance costs and contingencies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Pre-opening and launch costs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463040"/>
            <a:ext cx="3520440" cy="347472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343400" y="1463040"/>
            <a:ext cx="64008" cy="3474720"/>
          </a:xfrm>
          <a:prstGeom prst="rect">
            <a:avLst/>
          </a:prstGeom>
          <a:solidFill>
            <a:srgbClr val="E8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07992" y="1572768"/>
            <a:ext cx="32461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Structure the funding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98848" y="1965960"/>
            <a:ext cx="3227832" cy="288036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Equity, debt, JV or institutional capital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Drawdowns linked to milestones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Working capital and liquidity buffers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Funding conditions and financial closure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92440" y="1463040"/>
            <a:ext cx="3520440" cy="347472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92440" y="1463040"/>
            <a:ext cx="64008" cy="3474720"/>
          </a:xfrm>
          <a:prstGeom prst="rect">
            <a:avLst/>
          </a:prstGeom>
          <a:solidFill>
            <a:srgbClr val="428E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57031" y="1572768"/>
            <a:ext cx="32461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Test the business case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47888" y="1965960"/>
            <a:ext cx="3227832" cy="288036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Rental and occupancy assumptions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Parking, advertising and ancillary income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Operating costs and lifecycle capex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Base, upside and downside scenarios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5349240"/>
            <a:ext cx="10515600" cy="4114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0C2748"/>
                </a:solidFill>
                <a:latin typeface="Aptos"/>
              </a:defRPr>
            </a:pPr>
            <a:r>
              <a:t>Key outputs: Detailed Project Report (DPR), cost plan, cash-flow schedule, funding plan and investment approval.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069848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0C2748"/>
                </a:solidFill>
                <a:latin typeface="Aptos"/>
              </a:defRPr>
            </a:pPr>
            <a:r>
              <a:t>Stage 4 | Design and planning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768096"/>
            <a:ext cx="107899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667582"/>
                </a:solidFill>
                <a:latin typeface="Aptos"/>
              </a:defRPr>
            </a:pPr>
            <a:r>
              <a:t>Months 3–10  •  Integrate architecture, engineering, retail planning and operations.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0352" y="1170432"/>
            <a:ext cx="777240" cy="4572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509760" y="274320"/>
            <a:ext cx="210312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DESIGN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537960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800" b="0">
                <a:solidFill>
                  <a:srgbClr val="667582"/>
                </a:solidFill>
                <a:latin typeface="Aptos"/>
              </a:defRPr>
            </a:pPr>
            <a:r>
              <a:t>SHOPPING MALL DEVELOPMENT BLUEPRINT  |  INDIA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463040"/>
            <a:ext cx="5394960" cy="356616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94360" y="1463040"/>
            <a:ext cx="64008" cy="356616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58952" y="1572768"/>
            <a:ext cx="512064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Core professional team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1965960"/>
            <a:ext cx="5102352" cy="29718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Master planner and mall architect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Structural and MEP consultants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HVAC, fire and life-safety specialists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Traffic, vertical transportation and landscape consultants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Project management, cost and sustainability consultants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99632" y="1463040"/>
            <a:ext cx="5394960" cy="356616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199632" y="1463040"/>
            <a:ext cx="64008" cy="3566160"/>
          </a:xfrm>
          <a:prstGeom prst="rect">
            <a:avLst/>
          </a:prstGeom>
          <a:solidFill>
            <a:srgbClr val="E8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364224" y="1572768"/>
            <a:ext cx="512064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Design decisions that shape performance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5080" y="1965960"/>
            <a:ext cx="5102352" cy="29718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GLA, circulation, visibility and tenant frontage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Anchor locations, atriums and vertical movement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Parking, loading, service corridors and back-of-house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F&amp;B exhaust, drainage, power and grease management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Fire exits, evacuation, plant rooms and future flexibility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5394960"/>
            <a:ext cx="10515600" cy="36576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185B91"/>
                </a:solidFill>
                <a:latin typeface="Aptos"/>
              </a:defRPr>
            </a:pPr>
            <a:r>
              <a:t>Design sequence: concept → schematic → design development → detailed engineering → coordinated good-for-construction drawings.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069848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0C2748"/>
                </a:solidFill>
                <a:latin typeface="Aptos"/>
              </a:defRPr>
            </a:pPr>
            <a:r>
              <a:t>Stage 5 | Government approvals and clearances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768096"/>
            <a:ext cx="107899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667582"/>
                </a:solidFill>
                <a:latin typeface="Aptos"/>
              </a:defRPr>
            </a:pPr>
            <a:r>
              <a:t>Months 5–14 and beyond  •  Create a site-specific approvals register.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0352" y="1170432"/>
            <a:ext cx="777240" cy="4572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509760" y="274320"/>
            <a:ext cx="210312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APPROVALS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537960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800" b="0">
                <a:solidFill>
                  <a:srgbClr val="667582"/>
                </a:solidFill>
                <a:latin typeface="Aptos"/>
              </a:defRPr>
            </a:pPr>
            <a:r>
              <a:t>SHOPPING MALL DEVELOPMENT BLUEPRINT  |  INDIA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08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417320"/>
          <a:ext cx="11064240" cy="461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12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23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9674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Approval area</a:t>
                      </a:r>
                    </a:p>
                  </a:txBody>
                  <a:tcPr marL="64008" marR="54864" marT="36576" marB="27432" anchor="ctr">
                    <a:solidFill>
                      <a:srgbClr val="0C27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Examples of approvals / compliance</a:t>
                      </a:r>
                    </a:p>
                  </a:txBody>
                  <a:tcPr marL="64008" marR="54864" marT="36576" marB="27432" anchor="ctr">
                    <a:solidFill>
                      <a:srgbClr val="0C27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Potential authority</a:t>
                      </a:r>
                    </a:p>
                  </a:txBody>
                  <a:tcPr marL="64008" marR="54864" marT="36576" marB="27432" anchor="ctr">
                    <a:solidFill>
                      <a:srgbClr val="0C27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9674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Planning &amp; building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Land use, layout / development permission, sanctioned plans, commencement, completion and occupancy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Planning / Development Authority; Municipal Corporation; Town Planning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9674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Environment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Environmental clearance where applicable; pollution-control consents; STP and waste compliance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SEIAA / MoEFCC; State Pollution Control Board; local authority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674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Fire &amp; life safety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Provisional design review / NOC, fire systems inspection and final clearance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State Fire Department / Chief Fire Officer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9674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Utilities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Electricity, substation, water, sewer, lifts, escalators and electrical inspection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DISCOM; water/sewer utility; Electrical and Lift Inspectorates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9674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Site-specific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Airport height, highway access, groundwater, CRZ, heritage, tree or forest permissions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AAI / highway authority / relevant bodies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9676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Commercial operations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Shops &amp; Establishments, trade permissions, F&amp;B, cinema, signage and labour compliance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State Labour; local body; FSSAI; cinema / licensing authorities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40080" y="6099048"/>
            <a:ext cx="10789920" cy="1828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BA524C"/>
                </a:solidFill>
                <a:latin typeface="Aptos"/>
              </a:defRPr>
            </a:pPr>
            <a:r>
              <a:t>Indicative only: applicability depends on plot, project size, facilities and current local law.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069848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0C2748"/>
                </a:solidFill>
                <a:latin typeface="Aptos"/>
              </a:defRPr>
            </a:pPr>
            <a:r>
              <a:t>How to manage statutory approvals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768096"/>
            <a:ext cx="107899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667582"/>
                </a:solidFill>
                <a:latin typeface="Aptos"/>
              </a:defRPr>
            </a:pPr>
            <a:r>
              <a:t>Treat approvals as a managed workstream—not last-minute paperwork.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0352" y="1170432"/>
            <a:ext cx="777240" cy="4572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509760" y="274320"/>
            <a:ext cx="210312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APPROVALS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537960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800" b="0">
                <a:solidFill>
                  <a:srgbClr val="667582"/>
                </a:solidFill>
                <a:latin typeface="Aptos"/>
              </a:defRPr>
            </a:pPr>
            <a:r>
              <a:t>SHOPPING MALL DEVELOPMENT BLUEPRINT  |  INDIA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09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463040"/>
            <a:ext cx="3520440" cy="352044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94360" y="1463040"/>
            <a:ext cx="64008" cy="352044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58952" y="1572768"/>
            <a:ext cx="32461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Create the register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1965960"/>
            <a:ext cx="3227832" cy="29260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Approval name and legal basis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Issuing authority and jurisdiction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Documents, drawings and fees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Submission, target and actual dates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Validity, renewal and conditions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463040"/>
            <a:ext cx="3520440" cy="352044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343400" y="1463040"/>
            <a:ext cx="64008" cy="3520440"/>
          </a:xfrm>
          <a:prstGeom prst="rect">
            <a:avLst/>
          </a:prstGeom>
          <a:solidFill>
            <a:srgbClr val="E8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07992" y="1572768"/>
            <a:ext cx="32461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Assign accountability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98848" y="1965960"/>
            <a:ext cx="3227832" cy="29260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Developer's approval owner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Architect / technical consultant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Legal and liaison support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Departmental contact and escalation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Owner for every observation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92440" y="1463040"/>
            <a:ext cx="3520440" cy="352044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92440" y="1463040"/>
            <a:ext cx="64008" cy="3520440"/>
          </a:xfrm>
          <a:prstGeom prst="rect">
            <a:avLst/>
          </a:prstGeom>
          <a:solidFill>
            <a:srgbClr val="428E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57031" y="1572768"/>
            <a:ext cx="32461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Control dependencies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47888" y="1965960"/>
            <a:ext cx="3227832" cy="29260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Pre-application consultation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Linked approvals and prerequisites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Inspection and compliance evidence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Conditions to close before next stage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Renewals and ongoing obligations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5394960"/>
            <a:ext cx="10515600" cy="4114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BA524C"/>
                </a:solidFill>
                <a:latin typeface="Aptos"/>
              </a:defRPr>
            </a:pPr>
            <a:r>
              <a:t>An application acknowledgement or provisional NOC is not necessarily permission to build, occupy or open.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069848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0C2748"/>
                </a:solidFill>
                <a:latin typeface="Aptos"/>
              </a:defRPr>
            </a:pPr>
            <a:r>
              <a:t>Stage 6 | Tendering and pre-construction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768096"/>
            <a:ext cx="107899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667582"/>
                </a:solidFill>
                <a:latin typeface="Aptos"/>
              </a:defRPr>
            </a:pPr>
            <a:r>
              <a:t>Months 10–15  •  Convert coordinated design into executable, cost-controlled packages.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0352" y="1170432"/>
            <a:ext cx="777240" cy="4572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509760" y="274320"/>
            <a:ext cx="210312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EXECUTION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537960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800" b="0">
                <a:solidFill>
                  <a:srgbClr val="667582"/>
                </a:solidFill>
                <a:latin typeface="Aptos"/>
              </a:defRPr>
            </a:pPr>
            <a:r>
              <a:t>SHOPPING MALL DEVELOPMENT BLUEPRINT  |  INDIA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463040"/>
            <a:ext cx="5394960" cy="356616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94360" y="1463040"/>
            <a:ext cx="64008" cy="356616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58952" y="1572768"/>
            <a:ext cx="512064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Commercial and technical preparation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1965960"/>
            <a:ext cx="5102352" cy="29718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Freeze scope, drawings and specifications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Prepare BOQs, tender packages and procurement plan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Evaluate contractors on capability, price and delivery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Finalise contracts, guarantees and insurance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Approve baseline schedule and cost plan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99632" y="1463040"/>
            <a:ext cx="5394960" cy="356616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199632" y="1463040"/>
            <a:ext cx="64008" cy="3566160"/>
          </a:xfrm>
          <a:prstGeom prst="rect">
            <a:avLst/>
          </a:prstGeom>
          <a:solidFill>
            <a:srgbClr val="E8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364224" y="1572768"/>
            <a:ext cx="512064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Site mobilisation and controls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5080" y="1965960"/>
            <a:ext cx="5102352" cy="29718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Construction methodology and logistics plan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Temporary utilities, site office and security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Health, safety and environment plan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Quality assurance and inspection plan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Reporting cadence, change control and risk register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5394960"/>
            <a:ext cx="10515600" cy="4114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185B91"/>
                </a:solidFill>
                <a:latin typeface="Aptos"/>
              </a:defRPr>
            </a:pPr>
            <a:r>
              <a:t>Stage gate: confirm applicable permissions, approved drawings, funding readiness and contractor mobilisation before relevant works begin.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069848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0C2748"/>
                </a:solidFill>
                <a:latin typeface="Aptos"/>
              </a:defRPr>
            </a:pPr>
            <a:r>
              <a:t>Stage 7 | Construction and project execution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768096"/>
            <a:ext cx="107899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667582"/>
                </a:solidFill>
                <a:latin typeface="Aptos"/>
              </a:defRPr>
            </a:pPr>
            <a:r>
              <a:t>Indicative period: Months 14–32  •  Monitor delivery against an agreed baseline.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0352" y="1170432"/>
            <a:ext cx="777240" cy="4572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509760" y="274320"/>
            <a:ext cx="210312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EXECUTION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537960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800" b="0">
                <a:solidFill>
                  <a:srgbClr val="667582"/>
                </a:solidFill>
                <a:latin typeface="Aptos"/>
              </a:defRPr>
            </a:pPr>
            <a:r>
              <a:t>SHOPPING MALL DEVELOPMENT BLUEPRINT  |  INDIA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11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77240" y="1463040"/>
          <a:ext cx="1065276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63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8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2628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Work package</a:t>
                      </a:r>
                    </a:p>
                  </a:txBody>
                  <a:tcPr marL="64008" marR="54864" marT="36576" marB="27432" anchor="ctr">
                    <a:solidFill>
                      <a:srgbClr val="0C27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Indicative months</a:t>
                      </a:r>
                    </a:p>
                  </a:txBody>
                  <a:tcPr marL="64008" marR="54864" marT="36576" marB="27432" anchor="ctr">
                    <a:solidFill>
                      <a:srgbClr val="0C27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62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Site preparation and excavation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14–17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62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Piling and foundation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16–20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62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Basements and parking structure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18–24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262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Superstructure and slabs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20–28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62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Building envelope and roofing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25–31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62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MEP installation and services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23–34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262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Internal works and common areas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26–35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262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External development and landscaping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28–33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262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Testing and commissioning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33–37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77240" y="6080760"/>
            <a:ext cx="1051560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185B91"/>
                </a:solidFill>
                <a:latin typeface="Aptos"/>
              </a:defRPr>
            </a:pPr>
            <a:r>
              <a:t>Track schedule, cost, quality, procurement, safety, design changes, contractor productivity and statutory inspections.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069848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0C2748"/>
                </a:solidFill>
                <a:latin typeface="Aptos"/>
              </a:defRPr>
            </a:pPr>
            <a:r>
              <a:t>Stage 8 | Leasing and commercialisation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768096"/>
            <a:ext cx="107899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667582"/>
                </a:solidFill>
                <a:latin typeface="Aptos"/>
              </a:defRPr>
            </a:pPr>
            <a:r>
              <a:t>Begin early—once positioning, preliminary plans and commercial assumptions are credible.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0352" y="1170432"/>
            <a:ext cx="777240" cy="4572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509760" y="274320"/>
            <a:ext cx="210312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LEASING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537960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800" b="0">
                <a:solidFill>
                  <a:srgbClr val="667582"/>
                </a:solidFill>
                <a:latin typeface="Aptos"/>
              </a:defRPr>
            </a:pPr>
            <a:r>
              <a:t>SHOPPING MALL DEVELOPMENT BLUEPRINT  |  INDIA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12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463040"/>
          <a:ext cx="65379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2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Indicative period</a:t>
                      </a:r>
                    </a:p>
                  </a:txBody>
                  <a:tcPr marL="64008" marR="54864" marT="36576" marB="27432" anchor="ctr">
                    <a:solidFill>
                      <a:srgbClr val="0C27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Leasing focus</a:t>
                      </a:r>
                    </a:p>
                  </a:txBody>
                  <a:tcPr marL="64008" marR="54864" marT="36576" marB="27432" anchor="ctr">
                    <a:solidFill>
                      <a:srgbClr val="0C27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Months 6–9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Tenant mix, category strategy and leasing plans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Months 8–12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Anchor tenant identification and negotiations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Months 10–18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Anchor commitments and major brands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Months 15–25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Fashion, lifestyle, electronics and other retailers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Months 18–28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F&amp;B, food court and entertainment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Months 24–34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Specialty leasing, balance mix and final closures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7452360" y="1463040"/>
            <a:ext cx="4069080" cy="448056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452360" y="1463040"/>
            <a:ext cx="64008" cy="4480560"/>
          </a:xfrm>
          <a:prstGeom prst="rect">
            <a:avLst/>
          </a:prstGeom>
          <a:solidFill>
            <a:srgbClr val="E8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616952" y="1572768"/>
            <a:ext cx="379476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Leasing must inform design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07808" y="1965960"/>
            <a:ext cx="3776472" cy="38862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Anchor requirements affect structure and services</a:t>
            </a:r>
          </a:p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F&amp;B needs exhaust, drainage, power and gas planning</a:t>
            </a:r>
          </a:p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Cinema needs acoustics, structure and fire coordination</a:t>
            </a:r>
          </a:p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Agree unit configuration and fit-out criteria early</a:t>
            </a:r>
          </a:p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Track signed GLA and tenant opening commitments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069848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0C2748"/>
                </a:solidFill>
                <a:latin typeface="Aptos"/>
              </a:defRPr>
            </a:pPr>
            <a:r>
              <a:t>Stage 9 | Tenant fit-outs and pre-opening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768096"/>
            <a:ext cx="107899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667582"/>
                </a:solidFill>
                <a:latin typeface="Aptos"/>
              </a:defRPr>
            </a:pPr>
            <a:r>
              <a:t>Months 30–39  •  Move from construction delivery to a coordinated retail opening.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0352" y="1170432"/>
            <a:ext cx="777240" cy="4572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509760" y="274320"/>
            <a:ext cx="210312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READINESS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537960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800" b="0">
                <a:solidFill>
                  <a:srgbClr val="667582"/>
                </a:solidFill>
                <a:latin typeface="Aptos"/>
              </a:defRPr>
            </a:pPr>
            <a:r>
              <a:t>SHOPPING MALL DEVELOPMENT BLUEPRINT  |  INDIA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463040"/>
            <a:ext cx="5394960" cy="356616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94360" y="1463040"/>
            <a:ext cx="64008" cy="356616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58952" y="1572768"/>
            <a:ext cx="512064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Tenant fit-out management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1965960"/>
            <a:ext cx="5102352" cy="29718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Issue fit-out manual and technical guidelines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Review and approve tenant drawings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Hand over units against documented readiness criteria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Inspect MEP, fire and life-safety installations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Track snagging, rectification and opening commitments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99632" y="1463040"/>
            <a:ext cx="5394960" cy="356616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199632" y="1463040"/>
            <a:ext cx="64008" cy="3566160"/>
          </a:xfrm>
          <a:prstGeom prst="rect">
            <a:avLst/>
          </a:prstGeom>
          <a:solidFill>
            <a:srgbClr val="428E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364224" y="1572768"/>
            <a:ext cx="512064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Mall operational readiness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5080" y="1965960"/>
            <a:ext cx="5102352" cy="29718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Appoint mall leadership and operating teams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Contract security, housekeeping and facility services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Prepare SOPs, emergency plans and evacuation drills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Commission BMS, lifts, escalators, HVAC and parking</a:t>
            </a:r>
          </a:p>
          <a:p>
            <a:pPr>
              <a:spcAft>
                <a:spcPts val="400"/>
              </a:spcAft>
              <a:defRPr sz="1300" b="0">
                <a:solidFill>
                  <a:srgbClr val="22303E"/>
                </a:solidFill>
                <a:latin typeface="Aptos"/>
              </a:defRPr>
            </a:pPr>
            <a:r>
              <a:t>•  Train teams and test integrated operating procedures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5394960"/>
            <a:ext cx="10515600" cy="4114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BA524C"/>
                </a:solidFill>
                <a:latin typeface="Aptos"/>
              </a:defRPr>
            </a:pPr>
            <a:r>
              <a:t>Tenant possession, fit-out completion and permission to open to the public are separate milestones.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069848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0C2748"/>
                </a:solidFill>
                <a:latin typeface="Aptos"/>
              </a:defRPr>
            </a:pPr>
            <a:r>
              <a:t>Stage 10 | Completion, final approvals and occupancy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768096"/>
            <a:ext cx="107899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667582"/>
                </a:solidFill>
                <a:latin typeface="Aptos"/>
              </a:defRPr>
            </a:pPr>
            <a:r>
              <a:t>Indicative period: Months 35–40  •  Physical completion alone does not authorise occupation.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0352" y="1170432"/>
            <a:ext cx="777240" cy="4572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509760" y="274320"/>
            <a:ext cx="210312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REGULATORY GATE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537960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800" b="0">
                <a:solidFill>
                  <a:srgbClr val="667582"/>
                </a:solidFill>
                <a:latin typeface="Aptos"/>
              </a:defRPr>
            </a:pPr>
            <a:r>
              <a:t>SHOPPING MALL DEVELOPMENT BLUEPRINT  |  INDIA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463040"/>
            <a:ext cx="5394960" cy="361188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94360" y="1463040"/>
            <a:ext cx="64008" cy="361188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58952" y="1572768"/>
            <a:ext cx="512064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Completion evidence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1965960"/>
            <a:ext cx="5102352" cy="30175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Completion application and architect's certificate</a:t>
            </a:r>
          </a:p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As-built drawings and sanctioned-plan conformity</a:t>
            </a:r>
          </a:p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Structural stability certificate</a:t>
            </a:r>
          </a:p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Final fire and life-safety evidence</a:t>
            </a:r>
          </a:p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Electrical, lift and utility inspections</a:t>
            </a:r>
          </a:p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Environmental and waste compliance, where applicable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99632" y="1463040"/>
            <a:ext cx="5394960" cy="361188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199632" y="1463040"/>
            <a:ext cx="64008" cy="3611880"/>
          </a:xfrm>
          <a:prstGeom prst="rect">
            <a:avLst/>
          </a:prstGeom>
          <a:solidFill>
            <a:srgbClr val="E8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364224" y="1572768"/>
            <a:ext cx="512064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Occupancy readiness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5080" y="1965960"/>
            <a:ext cx="5102352" cy="30175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Close authority observations and conditions</a:t>
            </a:r>
          </a:p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Complete required inspections</a:t>
            </a:r>
          </a:p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Obtain applicable Completion Certificate</a:t>
            </a:r>
          </a:p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Obtain Occupancy Certificate from competent authority</a:t>
            </a:r>
          </a:p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Confirm operational licences and tenant-level compliance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5440680"/>
            <a:ext cx="10515600" cy="36576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BA524C"/>
                </a:solidFill>
                <a:latin typeface="Aptos"/>
              </a:defRPr>
            </a:pPr>
            <a:r>
              <a:t>Part occupancy may be possible only where local rules allow and the area is independently safe, compliant and authorised.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069848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0C2748"/>
                </a:solidFill>
                <a:latin typeface="Aptos"/>
              </a:defRPr>
            </a:pPr>
            <a:r>
              <a:t>Stage 11 | Mall launch and commercial operations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768096"/>
            <a:ext cx="107899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667582"/>
                </a:solidFill>
                <a:latin typeface="Aptos"/>
              </a:defRPr>
            </a:pPr>
            <a:r>
              <a:t>Months 39–42  •  Open only when legal, physical and operational readiness align.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0352" y="1170432"/>
            <a:ext cx="777240" cy="4572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509760" y="274320"/>
            <a:ext cx="210312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OPENING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537960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800" b="0">
                <a:solidFill>
                  <a:srgbClr val="667582"/>
                </a:solidFill>
                <a:latin typeface="Aptos"/>
              </a:defRPr>
            </a:pPr>
            <a:r>
              <a:t>SHOPPING MALL DEVELOPMENT BLUEPRINT  |  INDIA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417320"/>
            <a:ext cx="10744200" cy="713232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1520" y="1417320"/>
            <a:ext cx="64008" cy="713232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96112" y="1527048"/>
            <a:ext cx="1046988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1. Integrated testing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6968" y="1920240"/>
            <a:ext cx="10451592" cy="118872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22303E"/>
                </a:solidFill>
                <a:latin typeface="Aptos"/>
              </a:defRPr>
            </a:pPr>
            <a:r>
              <a:t>•  Systems, utilities, fire alarms, lifts, HVAC, BMS and emergency response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2276856"/>
            <a:ext cx="10744200" cy="713232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31520" y="2276856"/>
            <a:ext cx="64008" cy="713232"/>
          </a:xfrm>
          <a:prstGeom prst="rect">
            <a:avLst/>
          </a:prstGeom>
          <a:solidFill>
            <a:srgbClr val="428E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96112" y="2386584"/>
            <a:ext cx="1046988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2. Soft opening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6968" y="2779776"/>
            <a:ext cx="10451592" cy="118872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22303E"/>
                </a:solidFill>
                <a:latin typeface="Aptos"/>
              </a:defRPr>
            </a:pPr>
            <a:r>
              <a:t>•  Selected tenants, invited visitors, observation and issue closure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3136391"/>
            <a:ext cx="10744200" cy="713232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31520" y="3136391"/>
            <a:ext cx="64008" cy="713232"/>
          </a:xfrm>
          <a:prstGeom prst="rect">
            <a:avLst/>
          </a:prstGeom>
          <a:solidFill>
            <a:srgbClr val="E8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96112" y="3246120"/>
            <a:ext cx="1046988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3. Public launch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6968" y="3639311"/>
            <a:ext cx="10451592" cy="118872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22303E"/>
                </a:solidFill>
                <a:latin typeface="Aptos"/>
              </a:defRPr>
            </a:pPr>
            <a:r>
              <a:t>•  Marketing campaign, tenant coordination, customer services and traffic plan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3995928"/>
            <a:ext cx="10744200" cy="713232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31520" y="3995928"/>
            <a:ext cx="64008" cy="713232"/>
          </a:xfrm>
          <a:prstGeom prst="rect">
            <a:avLst/>
          </a:prstGeom>
          <a:solidFill>
            <a:srgbClr val="18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96112" y="4105656"/>
            <a:ext cx="1046988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4. Stabilisation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6968" y="4498848"/>
            <a:ext cx="10451592" cy="118872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22303E"/>
                </a:solidFill>
                <a:latin typeface="Aptos"/>
              </a:defRPr>
            </a:pPr>
            <a:r>
              <a:t>•  Daily reviews, service recovery, tenant support and operating reports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31520" y="4855464"/>
            <a:ext cx="10744200" cy="713232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731520" y="4855464"/>
            <a:ext cx="64008" cy="713232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96112" y="4965192"/>
            <a:ext cx="1046988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5. 30 / 90-day reviews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86968" y="5358383"/>
            <a:ext cx="10451592" cy="118872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22303E"/>
                </a:solidFill>
                <a:latin typeface="Aptos"/>
              </a:defRPr>
            </a:pPr>
            <a:r>
              <a:t>•  Footfall, sales indicators, occupancy, customer feedback and operating performance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60" y="5897880"/>
            <a:ext cx="103327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0C2748"/>
                </a:solidFill>
                <a:latin typeface="Aptos"/>
              </a:defRPr>
            </a:pPr>
            <a:r>
              <a:t>A successful opening is the start of mall operations—not the end of the development process.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069848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0C2748"/>
                </a:solidFill>
                <a:latin typeface="Aptos"/>
              </a:defRPr>
            </a:pPr>
            <a:r>
              <a:t>Critical dependencies and stage gates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768096"/>
            <a:ext cx="107899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667582"/>
                </a:solidFill>
                <a:latin typeface="Aptos"/>
              </a:defRPr>
            </a:pPr>
            <a:r>
              <a:t>An upstream delay can affect design, approvals, construction, leasing and opening.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0352" y="1170432"/>
            <a:ext cx="777240" cy="4572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509760" y="274320"/>
            <a:ext cx="210312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PROJECT CONTROL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537960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800" b="0">
                <a:solidFill>
                  <a:srgbClr val="667582"/>
                </a:solidFill>
                <a:latin typeface="Aptos"/>
              </a:defRPr>
            </a:pPr>
            <a:r>
              <a:t>SHOPPING MALL DEVELOPMENT BLUEPRINT  |  INDIA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16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85800" y="1463040"/>
          <a:ext cx="1078992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03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Dependency / prerequisite</a:t>
                      </a:r>
                    </a:p>
                  </a:txBody>
                  <a:tcPr marL="64008" marR="54864" marT="36576" marB="27432" anchor="ctr">
                    <a:solidFill>
                      <a:srgbClr val="0C27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Decision or next milestone</a:t>
                      </a:r>
                    </a:p>
                  </a:txBody>
                  <a:tcPr marL="64008" marR="54864" marT="36576" marB="27432" anchor="ctr">
                    <a:solidFill>
                      <a:srgbClr val="0C27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Verified title + permitted land use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Investment / land commitment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Feasibility + development potential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Project positioning and design brief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Coordinated design + statutory submissions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Building permission pathway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Required permissions + pre-commencement conditions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Start of relevant construction works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Anchor tenant requirements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Final design and infrastructure coordination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Construction readiness + approved fit-out criteria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Tenant handover and fit-outs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Completion evidence + final clearances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Occupancy Certificate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Occupancy + operational licences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Public opening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77240" y="6080760"/>
            <a:ext cx="1042416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185B91"/>
                </a:solidFill>
                <a:latin typeface="Aptos"/>
              </a:defRPr>
            </a:pPr>
            <a:r>
              <a:t>Use formal stage-gate reviews; do not progress solely because a target date has arrived.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069848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0C2748"/>
                </a:solidFill>
                <a:latin typeface="Aptos"/>
              </a:defRPr>
            </a:pPr>
            <a:r>
              <a:t>Project governance | Who owns what?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768096"/>
            <a:ext cx="107899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667582"/>
                </a:solidFill>
                <a:latin typeface="Aptos"/>
              </a:defRPr>
            </a:pPr>
            <a:r>
              <a:t>One integrated team, with clear accountability and a single source of project truth.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0352" y="1170432"/>
            <a:ext cx="777240" cy="4572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509760" y="274320"/>
            <a:ext cx="210312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GOVERNANCE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537960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800" b="0">
                <a:solidFill>
                  <a:srgbClr val="667582"/>
                </a:solidFill>
                <a:latin typeface="Aptos"/>
              </a:defRPr>
            </a:pPr>
            <a:r>
              <a:t>SHOPPING MALL DEVELOPMENT BLUEPRINT  |  INDIA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17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94360" y="1417320"/>
          <a:ext cx="1097280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261"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Role</a:t>
                      </a:r>
                    </a:p>
                  </a:txBody>
                  <a:tcPr marL="64008" marR="54864" marT="36576" marB="27432" anchor="ctr">
                    <a:solidFill>
                      <a:srgbClr val="0C27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Primary accountability</a:t>
                      </a:r>
                    </a:p>
                  </a:txBody>
                  <a:tcPr marL="64008" marR="54864" marT="36576" marB="27432" anchor="ctr">
                    <a:solidFill>
                      <a:srgbClr val="0C27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261"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Developer / Promoter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Investment decisions, scope, risk appetite and project ownership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261"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Project Director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Overall delivery, cross-functional coordination and escalation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261"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Project Management Consultant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Schedule, cost, quality, reporting and change control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261"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Architect / Consultants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Design integrity, technical coordination and statutory drawings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261"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Legal / Liaison team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Land due diligence, contracts and approval coordination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261"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Main Contractor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Construction execution, safety, quality and site delivery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261"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Leasing Head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Tenant strategy, negotiations, documentation and leasing milestones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2261"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Mall Operations Head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Operating model, SOPs, staffing and readiness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2261"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Marketing Head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Positioning, launch plan, events and customer acquisition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2270"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Finance Head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Budget, cash flow, funding, controls and commercial reporting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069848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0C2748"/>
                </a:solidFill>
                <a:latin typeface="Aptos"/>
              </a:defRPr>
            </a:pPr>
            <a:r>
              <a:t>The developer's project dashboard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768096"/>
            <a:ext cx="107899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667582"/>
                </a:solidFill>
                <a:latin typeface="Aptos"/>
              </a:defRPr>
            </a:pPr>
            <a:r>
              <a:t>Review leading indicators weekly and at every formal stage gate.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0352" y="1170432"/>
            <a:ext cx="777240" cy="4572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509760" y="274320"/>
            <a:ext cx="210312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GOVERNANCE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537960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800" b="0">
                <a:solidFill>
                  <a:srgbClr val="667582"/>
                </a:solidFill>
                <a:latin typeface="Aptos"/>
              </a:defRPr>
            </a:pPr>
            <a:r>
              <a:t>SHOPPING MALL DEVELOPMENT BLUEPRINT  |  INDIA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18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85800" y="1463040"/>
          <a:ext cx="1078992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95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Dashboard area</a:t>
                      </a:r>
                    </a:p>
                  </a:txBody>
                  <a:tcPr marL="64008" marR="54864" marT="36576" marB="27432" anchor="ctr">
                    <a:solidFill>
                      <a:srgbClr val="0C27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What to monitor</a:t>
                      </a:r>
                    </a:p>
                  </a:txBody>
                  <a:tcPr marL="64008" marR="54864" marT="36576" marB="27432" anchor="ctr">
                    <a:solidFill>
                      <a:srgbClr val="0C27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Schedule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Planned vs actual progress; critical-path slippage; milestone forecast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Approvals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Submitted, approved, pending observations, conditions and expiry dates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Cost &amp; cash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Committed cost, actual spend, forecast at completion and cash flow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Construction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Package progress, quality issues, safety, procurement and defects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Leasing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Signed GLA, occupancy pipeline, anchor status and tenant opening dates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Fit-outs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Units handed over, drawings approved, work progress and snags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Readiness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Systems commissioned, staff trained, vendors appointed and drills completed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Risk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Top risks, owner, mitigation, due date and escalation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069848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0C2748"/>
                </a:solidFill>
                <a:latin typeface="Aptos"/>
              </a:defRPr>
            </a:pPr>
            <a:r>
              <a:t>Common risks—and how to reduce them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768096"/>
            <a:ext cx="107899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667582"/>
                </a:solidFill>
                <a:latin typeface="Aptos"/>
              </a:defRPr>
            </a:pPr>
            <a:r>
              <a:t>Preventable issues are best addressed before they become critical-path delays.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0352" y="1170432"/>
            <a:ext cx="777240" cy="4572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509760" y="274320"/>
            <a:ext cx="210312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RISK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537960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800" b="0">
                <a:solidFill>
                  <a:srgbClr val="667582"/>
                </a:solidFill>
                <a:latin typeface="Aptos"/>
              </a:defRPr>
            </a:pPr>
            <a:r>
              <a:t>SHOPPING MALL DEVELOPMENT BLUEPRINT  |  INDIA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19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94360" y="1463040"/>
          <a:ext cx="1097280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Risk</a:t>
                      </a:r>
                    </a:p>
                  </a:txBody>
                  <a:tcPr marL="64008" marR="54864" marT="36576" marB="27432" anchor="ctr">
                    <a:solidFill>
                      <a:srgbClr val="0C27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Preventive action</a:t>
                      </a:r>
                    </a:p>
                  </a:txBody>
                  <a:tcPr marL="64008" marR="54864" marT="36576" marB="27432" anchor="ctr">
                    <a:solidFill>
                      <a:srgbClr val="0C27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Land title / land-use uncertainty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Independent legal and planning due diligence before commitment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Delayed statutory approvals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Approval matrix, early consultations and complete submissions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Design changes during construction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Coordinated design freeze and formal change control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Cost escalation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Detailed BOQs, contingency, procurement strategy and cost reporting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Late anchor commitments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Early anchor strategy and structured leasing pipeline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Utility capacity shortfall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Confirm demand and capacity with providers at concept stage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Tenant fit-out delays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Early fit-out manual, handover criteria and progress reviews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Occupancy / opening delay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Maintain sanctioned-plan compliance and close conditions progressively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069848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0C2748"/>
                </a:solidFill>
                <a:latin typeface="Aptos"/>
              </a:defRPr>
            </a:pPr>
            <a:r>
              <a:t>First 100 days | Mobilise the project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768096"/>
            <a:ext cx="107899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667582"/>
                </a:solidFill>
                <a:latin typeface="Aptos"/>
              </a:defRPr>
            </a:pPr>
            <a:r>
              <a:t>A practical start-up plan for a developer moving from idea to a structured project.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0352" y="1170432"/>
            <a:ext cx="777240" cy="4572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509760" y="274320"/>
            <a:ext cx="210312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ACTION PLAN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537960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800" b="0">
                <a:solidFill>
                  <a:srgbClr val="667582"/>
                </a:solidFill>
                <a:latin typeface="Aptos"/>
              </a:defRPr>
            </a:pPr>
            <a:r>
              <a:t>SHOPPING MALL DEVELOPMENT BLUEPRINT  |  INDIA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20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85800" y="1463040"/>
          <a:ext cx="1078992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69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5785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Period</a:t>
                      </a:r>
                    </a:p>
                  </a:txBody>
                  <a:tcPr marL="64008" marR="54864" marT="36576" marB="27432" anchor="ctr">
                    <a:solidFill>
                      <a:srgbClr val="0C27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Priority actions</a:t>
                      </a:r>
                    </a:p>
                  </a:txBody>
                  <a:tcPr marL="64008" marR="54864" marT="36576" marB="27432" anchor="ctr">
                    <a:solidFill>
                      <a:srgbClr val="0C27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Days 1–15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Define vision, target market, location and development objectives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Days 16–30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Start land due diligence; appoint feasibility and legal support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Days 31–45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Undertake catchment, competition and demand assessment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Days 46–60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Confirm zoning, land use, FSI/FAR and development potential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Days 61–75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Prepare concept plan, indicative GLA and preliminary financial model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Days 76–90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Appoint architect, key consultants and project management support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Days 91–100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Create approval matrix, master schedule, budget and governance structure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77240" y="6080760"/>
            <a:ext cx="1042416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BA524C"/>
                </a:solidFill>
                <a:latin typeface="Aptos"/>
              </a:defRPr>
            </a:pPr>
            <a:r>
              <a:t>The 100-day plan is a mobilisation framework—not a substitute for statutory approvals.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069848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0C2748"/>
                </a:solidFill>
                <a:latin typeface="Aptos"/>
              </a:defRPr>
            </a:pPr>
            <a:r>
              <a:t>Project documentation | Build the audit trail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768096"/>
            <a:ext cx="107899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667582"/>
                </a:solidFill>
                <a:latin typeface="Aptos"/>
              </a:defRPr>
            </a:pPr>
            <a:r>
              <a:t>Maintain controlled, current records from land acquisition through operations.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0352" y="1170432"/>
            <a:ext cx="777240" cy="4572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509760" y="274320"/>
            <a:ext cx="210312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DOCUMENT CONTROL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537960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800" b="0">
                <a:solidFill>
                  <a:srgbClr val="667582"/>
                </a:solidFill>
                <a:latin typeface="Aptos"/>
              </a:defRPr>
            </a:pPr>
            <a:r>
              <a:t>SHOPPING MALL DEVELOPMENT BLUEPRINT  |  INDIA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21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85800" y="1463040"/>
          <a:ext cx="1078992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03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5785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Record group</a:t>
                      </a:r>
                    </a:p>
                  </a:txBody>
                  <a:tcPr marL="64008" marR="54864" marT="36576" marB="27432" anchor="ctr">
                    <a:solidFill>
                      <a:srgbClr val="0C27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Documents to retain</a:t>
                      </a:r>
                    </a:p>
                  </a:txBody>
                  <a:tcPr marL="64008" marR="54864" marT="36576" marB="27432" anchor="ctr">
                    <a:solidFill>
                      <a:srgbClr val="0C27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Land &amp; legal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Title deeds, search report, survey, zoning, land-use and development rights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Feasibility &amp; finance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Market study, catchment report, DPR, cost plan, cash flow and funding documents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Design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Concept, sanctioned and GFC drawings, calculations, specifications and revisions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Approvals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Applications, acknowledgements, NOCs, permissions, conditions and correspondence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Construction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Contracts, BOQs, work orders, inspection reports, test certificates and as-builts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Leasing &amp; fit-outs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Leasing plans, LOIs, agreements, fit-out manual, approved drawings and handover records</a:t>
                      </a:r>
                    </a:p>
                  </a:txBody>
                  <a:tcPr marL="64008" marR="54864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Operations &amp; opening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2303E"/>
                          </a:solidFill>
                          <a:latin typeface="Aptos"/>
                        </a:defRPr>
                      </a:pPr>
                      <a:r>
                        <a:t>SOPs, vendor SLAs, training, emergency plans, completion evidence and OC</a:t>
                      </a:r>
                    </a:p>
                  </a:txBody>
                  <a:tcPr marL="64008" marR="54864" marT="36576" marB="27432" anchor="ctr">
                    <a:solidFill>
                      <a:srgbClr val="EF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0698480" cy="5029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0C2748"/>
                </a:solidFill>
                <a:latin typeface="Aptos"/>
              </a:defRPr>
            </a:pPr>
            <a:r>
              <a:t>Important | Adapt the blueprint to the actual jurisdiction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768096"/>
            <a:ext cx="1078992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667582"/>
                </a:solidFill>
                <a:latin typeface="Aptos"/>
              </a:defRPr>
            </a:pPr>
            <a:r>
              <a:t>The framework is India-oriented, but statutory requirements are site- and project-specific.</a:t>
            </a:r>
          </a:p>
        </p:txBody>
      </p:sp>
      <p:sp>
        <p:nvSpPr>
          <p:cNvPr id="4" name="Rectangle 3"/>
          <p:cNvSpPr/>
          <p:nvPr/>
        </p:nvSpPr>
        <p:spPr>
          <a:xfrm>
            <a:off x="530352" y="1170432"/>
            <a:ext cx="777240" cy="4572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509760" y="274320"/>
            <a:ext cx="2103120" cy="2286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IMPORTANT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537960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800" b="0">
                <a:solidFill>
                  <a:srgbClr val="667582"/>
                </a:solidFill>
                <a:latin typeface="Aptos"/>
              </a:defRPr>
            </a:pPr>
            <a:r>
              <a:t>SHOPPING MALL DEVELOPMENT BLUEPRINT  |  INDIA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185B91"/>
                </a:solidFill>
                <a:latin typeface="Aptos"/>
              </a:defRPr>
            </a:pPr>
            <a:r>
              <a:t>22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463040"/>
            <a:ext cx="5394960" cy="361188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94360" y="1463040"/>
            <a:ext cx="64008" cy="3611880"/>
          </a:xfrm>
          <a:prstGeom prst="rect">
            <a:avLst/>
          </a:prstGeom>
          <a:solidFill>
            <a:srgbClr val="2AB4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58952" y="1572768"/>
            <a:ext cx="512064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What must be verified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1965960"/>
            <a:ext cx="5102352" cy="30175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State and local development control regulations</a:t>
            </a:r>
          </a:p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Competent planning and building authority</a:t>
            </a:r>
          </a:p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Project size, use, height and built-up area thresholds</a:t>
            </a:r>
          </a:p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Environmental and pollution-control applicability</a:t>
            </a:r>
          </a:p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Fire, utility and special-site clearances</a:t>
            </a:r>
          </a:p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Conditions attached to each permission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99632" y="1463040"/>
            <a:ext cx="5394960" cy="3611880"/>
          </a:xfrm>
          <a:prstGeom prst="roundRect">
            <a:avLst/>
          </a:prstGeom>
          <a:solidFill>
            <a:srgbClr val="EFF6FA"/>
          </a:solidFill>
          <a:ln>
            <a:solidFill>
              <a:srgbClr val="DA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199632" y="1463040"/>
            <a:ext cx="64008" cy="3611880"/>
          </a:xfrm>
          <a:prstGeom prst="rect">
            <a:avLst/>
          </a:prstGeom>
          <a:solidFill>
            <a:srgbClr val="BA52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364224" y="1572768"/>
            <a:ext cx="512064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C2748"/>
                </a:solidFill>
                <a:latin typeface="Aptos"/>
              </a:defRPr>
            </a:pPr>
            <a:r>
              <a:t>What must not be assumed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5080" y="1965960"/>
            <a:ext cx="5102352" cy="30175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One approval list applies across all Indian cities</a:t>
            </a:r>
          </a:p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An application acknowledgement is an approval</a:t>
            </a:r>
          </a:p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Provisional fire clearance is final clearance</a:t>
            </a:r>
          </a:p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Building completion automatically means occupancy</a:t>
            </a:r>
          </a:p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Mall owner licences cover every tenant</a:t>
            </a:r>
          </a:p>
          <a:p>
            <a:pPr>
              <a:spcAft>
                <a:spcPts val="400"/>
              </a:spcAft>
              <a:defRPr sz="1200" b="0">
                <a:solidFill>
                  <a:srgbClr val="22303E"/>
                </a:solidFill>
                <a:latin typeface="Aptos"/>
              </a:defRPr>
            </a:pPr>
            <a:r>
              <a:t>•  A target timeline guarantees authority processing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5440680"/>
            <a:ext cx="10515600" cy="41148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BA524C"/>
                </a:solidFill>
                <a:latin typeface="Aptos"/>
              </a:defRPr>
            </a:pPr>
            <a:r>
              <a:t>Before execution, obtain a project-specific legal and statutory opinion and confirm current rules with competent authorities.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777240"/>
            <a:ext cx="10515600" cy="32004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2AB4D2"/>
                </a:solidFill>
                <a:latin typeface="Aptos"/>
              </a:defRPr>
            </a:pPr>
            <a:r>
              <a:t>THE DEVELOPMENT PRINCIPLE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10332720" cy="11430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3600" b="1">
                <a:solidFill>
                  <a:srgbClr val="FFFFFF"/>
                </a:solidFill>
                <a:latin typeface="Aptos"/>
              </a:defRPr>
            </a:pPr>
            <a:r>
              <a:t>Plan right.</a:t>
            </a:r>
          </a:p>
          <a:p>
            <a:pPr>
              <a:spcAft>
                <a:spcPts val="400"/>
              </a:spcAft>
              <a:defRPr sz="3600" b="1">
                <a:solidFill>
                  <a:srgbClr val="FFFFFF"/>
                </a:solidFill>
                <a:latin typeface="Aptos"/>
              </a:defRPr>
            </a:pPr>
            <a:r>
              <a:t>Build right. Open right.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703320"/>
            <a:ext cx="9875520" cy="91440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2000" b="0">
                <a:solidFill>
                  <a:srgbClr val="D2E6F0"/>
                </a:solidFill>
                <a:latin typeface="Aptos"/>
              </a:defRPr>
            </a:pPr>
            <a:r>
              <a:t>A successful shopping mall is created when land, design, approvals, construction, leasing and operations move forward as one integrated programme.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080760"/>
            <a:ext cx="9875520" cy="274320"/>
          </a:xfrm>
          <a:prstGeom prst="rect">
            <a:avLst/>
          </a:prstGeom>
          <a:noFill/>
        </p:spPr>
        <p:txBody>
          <a:bodyPr wrap="square" lIns="45720" tIns="27432" rIns="45720" bIns="18288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2AB4D2"/>
                </a:solidFill>
                <a:latin typeface="Aptos"/>
              </a:defRPr>
            </a:pPr>
            <a:r>
              <a:t>SHOPPING MALL DEVELOPMENT BLUEPRINT  |  FROM CONCEPT TO COMMERCIAL OPERATIONS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2878</Words>
  <Application>Microsoft Office PowerPoint</Application>
  <PresentationFormat>Widescreen</PresentationFormat>
  <Paragraphs>473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Anjeev Kumar Srivastava</dc:creator>
  <cp:keywords/>
  <dc:description>generated using python-pptx</dc:description>
  <cp:lastModifiedBy>Anjeev Kumar Srivastava</cp:lastModifiedBy>
  <cp:revision>1</cp:revision>
  <dcterms:created xsi:type="dcterms:W3CDTF">2013-01-27T09:14:16Z</dcterms:created>
  <dcterms:modified xsi:type="dcterms:W3CDTF">2026-11-03T08:39:48Z</dcterms:modified>
  <cp:category/>
</cp:coreProperties>
</file>